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18" roundtripDataSignature="AMtx7mhdXPwZMU6SSC8mIVdIUE6Rz9gxr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customschemas.google.com/relationships/presentationmetadata" Target="meta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5" name="Google Shape;85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e0507d050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ee0507d050_0_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ee0507d050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gee0507d050_0_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0" name="Google Shape;190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e1d26bca37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e1d26bca37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e1d26bca37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e1d26bca37_0_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e1d26bca37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e1d26bca37_0_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1299813f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e1299813fa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1299813fa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ge1299813fa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ee0507d050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ee0507d050_0_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8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8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" name="Google Shape;15;p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8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8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_HEADER_1">
  <p:cSld name="SECTION_HEADER_1">
    <p:bg>
      <p:bgPr>
        <a:solidFill>
          <a:schemeClr val="dk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type="title"/>
          </p:nvPr>
        </p:nvSpPr>
        <p:spPr>
          <a:xfrm>
            <a:off x="3737000" y="1070000"/>
            <a:ext cx="4718100" cy="471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82" name="Google Shape;82;p1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1" name="Google Shape;21;p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10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10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7" name="Google Shape;27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1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1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2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2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2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2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2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5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5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5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6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Google Shape;64;p16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>
    <mc:Choice Requires="p14">
      <p:transition p14:dur="250">
        <p:fade/>
      </p:transition>
    </mc:Choice>
    <mc:Fallback>
      <p:transition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6.png"/><Relationship Id="rId5" Type="http://schemas.openxmlformats.org/officeDocument/2006/relationships/image" Target="../media/image12.gif"/><Relationship Id="rId6" Type="http://schemas.openxmlformats.org/officeDocument/2006/relationships/image" Target="../media/image8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9.png"/><Relationship Id="rId6" Type="http://schemas.openxmlformats.org/officeDocument/2006/relationships/image" Target="../media/image1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698958" y="-737590"/>
            <a:ext cx="15193688" cy="7784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5149" y="5157192"/>
            <a:ext cx="1173807" cy="143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"/>
          <p:cNvPicPr preferRelativeResize="0"/>
          <p:nvPr/>
        </p:nvPicPr>
        <p:blipFill rotWithShape="1">
          <a:blip r:embed="rId5">
            <a:alphaModFix/>
          </a:blip>
          <a:srcRect b="0" l="23076" r="0" t="0"/>
          <a:stretch/>
        </p:blipFill>
        <p:spPr>
          <a:xfrm>
            <a:off x="1449560" y="5229199"/>
            <a:ext cx="3206279" cy="121455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"/>
          <p:cNvSpPr txBox="1"/>
          <p:nvPr/>
        </p:nvSpPr>
        <p:spPr>
          <a:xfrm>
            <a:off x="2023075" y="2106550"/>
            <a:ext cx="9113100" cy="17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3050">
                <a:solidFill>
                  <a:schemeClr val="dk1"/>
                </a:solidFill>
              </a:rPr>
              <a:t>Traja : uma caixa de ferramentas Python para análise de trajetória animal</a:t>
            </a:r>
            <a:endParaRPr sz="30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5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9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28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t/>
            </a:r>
            <a:endParaRPr b="0" i="0" sz="3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3867025" y="4711750"/>
            <a:ext cx="56886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900">
                <a:latin typeface="Calibri"/>
                <a:ea typeface="Calibri"/>
                <a:cs typeface="Calibri"/>
                <a:sym typeface="Calibri"/>
              </a:rPr>
              <a:t>Raquel Emanuela de Medeiros</a:t>
            </a:r>
            <a:endParaRPr sz="29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gee0507d050_0_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gee0507d050_0_27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75" name="Google Shape;175;gee0507d050_0_27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gee0507d050_0_27"/>
          <p:cNvSpPr txBox="1"/>
          <p:nvPr/>
        </p:nvSpPr>
        <p:spPr>
          <a:xfrm>
            <a:off x="1401300" y="1605374"/>
            <a:ext cx="83637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7" name="Google Shape;177;gee0507d050_0_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2625" y="679851"/>
            <a:ext cx="7889299" cy="398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gee0507d050_0_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61350" y="3034725"/>
            <a:ext cx="7009398" cy="3359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Google Shape;183;gee0507d050_0_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gee0507d050_0_20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85" name="Google Shape;185;gee0507d050_0_20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gee0507d050_0_20"/>
          <p:cNvSpPr txBox="1"/>
          <p:nvPr/>
        </p:nvSpPr>
        <p:spPr>
          <a:xfrm>
            <a:off x="1401300" y="1605374"/>
            <a:ext cx="83637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7" name="Google Shape;187;gee0507d050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3825" y="614350"/>
            <a:ext cx="5732200" cy="5360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" name="Google Shape;192;p6"/>
          <p:cNvPicPr preferRelativeResize="0"/>
          <p:nvPr/>
        </p:nvPicPr>
        <p:blipFill rotWithShape="1">
          <a:blip r:embed="rId3">
            <a:alphaModFix/>
          </a:blip>
          <a:srcRect b="-12239" l="41544" r="34830" t="-22404"/>
          <a:stretch/>
        </p:blipFill>
        <p:spPr>
          <a:xfrm>
            <a:off x="7104112" y="5589240"/>
            <a:ext cx="2088231" cy="792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5360" y="5517232"/>
            <a:ext cx="2518381" cy="951521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6"/>
          <p:cNvSpPr txBox="1"/>
          <p:nvPr/>
        </p:nvSpPr>
        <p:spPr>
          <a:xfrm>
            <a:off x="1568350" y="2455076"/>
            <a:ext cx="8483100" cy="14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/>
              <a:t>Obrigada!</a:t>
            </a:r>
            <a:endParaRPr sz="4400"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pt-BR" sz="4400">
                <a:solidFill>
                  <a:schemeClr val="accent1"/>
                </a:solidFill>
              </a:rPr>
              <a:t>raquel.medeiros@edu.isd.org.br</a:t>
            </a:r>
            <a:endParaRPr b="0" i="0" sz="4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6"/>
          <p:cNvPicPr preferRelativeResize="0"/>
          <p:nvPr/>
        </p:nvPicPr>
        <p:blipFill rotWithShape="1">
          <a:blip r:embed="rId3">
            <a:alphaModFix/>
          </a:blip>
          <a:srcRect b="-10156" l="0" r="60083" t="0"/>
          <a:stretch/>
        </p:blipFill>
        <p:spPr>
          <a:xfrm>
            <a:off x="2968779" y="5589240"/>
            <a:ext cx="4207344" cy="77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6"/>
          <p:cNvPicPr preferRelativeResize="0"/>
          <p:nvPr/>
        </p:nvPicPr>
        <p:blipFill rotWithShape="1">
          <a:blip r:embed="rId3">
            <a:alphaModFix/>
          </a:blip>
          <a:srcRect b="-24484" l="70057" r="0" t="-22399"/>
          <a:stretch/>
        </p:blipFill>
        <p:spPr>
          <a:xfrm>
            <a:off x="9353709" y="5497921"/>
            <a:ext cx="2646950" cy="864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2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98" name="Google Shape;98;p2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1" i="0" sz="4700" u="none" cap="none" strike="noStrike">
              <a:solidFill>
                <a:schemeClr val="accent1"/>
              </a:solidFill>
            </a:endParaRPr>
          </a:p>
        </p:txBody>
      </p:sp>
      <p:sp>
        <p:nvSpPr>
          <p:cNvPr id="99" name="Google Shape;99;p2"/>
          <p:cNvSpPr txBox="1"/>
          <p:nvPr/>
        </p:nvSpPr>
        <p:spPr>
          <a:xfrm>
            <a:off x="435596" y="1484784"/>
            <a:ext cx="799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0" name="Google Shape;10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7750" y="454463"/>
            <a:ext cx="6333669" cy="5949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07" name="Google Shape;107;p5"/>
          <p:cNvSpPr txBox="1"/>
          <p:nvPr/>
        </p:nvSpPr>
        <p:spPr>
          <a:xfrm>
            <a:off x="396668" y="2660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pt-BR" sz="2200">
                <a:solidFill>
                  <a:schemeClr val="accent1"/>
                </a:solidFill>
                <a:highlight>
                  <a:srgbClr val="FFFFFF"/>
                </a:highlight>
              </a:rPr>
              <a:t> Ferramentas track</a:t>
            </a:r>
            <a:endParaRPr sz="2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Char char="●"/>
            </a:pPr>
            <a:r>
              <a:rPr lang="pt-BR" sz="2200">
                <a:solidFill>
                  <a:schemeClr val="accent1"/>
                </a:solidFill>
                <a:highlight>
                  <a:srgbClr val="FFFFFF"/>
                </a:highlight>
              </a:rPr>
              <a:t>fazer treinamento rede neural ela devolve em pontos</a:t>
            </a:r>
            <a:endParaRPr sz="2200">
              <a:solidFill>
                <a:schemeClr val="accent1"/>
              </a:solidFill>
              <a:highlight>
                <a:srgbClr val="FFFFFF"/>
              </a:highlight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sz="4800"/>
          </a:p>
        </p:txBody>
      </p:sp>
      <p:sp>
        <p:nvSpPr>
          <p:cNvPr id="108" name="Google Shape;108;p5"/>
          <p:cNvSpPr txBox="1"/>
          <p:nvPr/>
        </p:nvSpPr>
        <p:spPr>
          <a:xfrm>
            <a:off x="5261275" y="1670373"/>
            <a:ext cx="5930700" cy="371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55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09" name="Google Shape;109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4375" y="1718999"/>
            <a:ext cx="8541425" cy="20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025" y="4108449"/>
            <a:ext cx="28575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9401" y="5083550"/>
            <a:ext cx="6430725" cy="106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Google Shape;116;ge1d26bca37_0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ge1d26bca37_0_6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18" name="Google Shape;118;ge1d26bca37_0_6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solidFill>
                  <a:schemeClr val="accent1"/>
                </a:solidFill>
              </a:rPr>
              <a:t>Visão geral</a:t>
            </a:r>
            <a:endParaRPr b="0" i="0" sz="48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ge1d26bca37_0_6"/>
          <p:cNvSpPr txBox="1"/>
          <p:nvPr/>
        </p:nvSpPr>
        <p:spPr>
          <a:xfrm>
            <a:off x="435600" y="1484747"/>
            <a:ext cx="7992900" cy="318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pt-BR" sz="2100">
                <a:solidFill>
                  <a:schemeClr val="accent1"/>
                </a:solidFill>
              </a:rPr>
              <a:t>Diferencial: locomoção animal , alto nível para pesquisa</a:t>
            </a:r>
            <a:endParaRPr sz="21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pt-BR" sz="2100">
                <a:solidFill>
                  <a:schemeClr val="accent1"/>
                </a:solidFill>
              </a:rPr>
              <a:t>Biblioteca três partes</a:t>
            </a:r>
            <a:endParaRPr sz="21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accent1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pt-BR" sz="2100">
                <a:solidFill>
                  <a:schemeClr val="accent1"/>
                </a:solidFill>
              </a:rPr>
              <a:t>Analisar</a:t>
            </a:r>
            <a:endParaRPr sz="2100">
              <a:solidFill>
                <a:schemeClr val="accent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pt-BR" sz="2100">
                <a:solidFill>
                  <a:schemeClr val="accent1"/>
                </a:solidFill>
              </a:rPr>
              <a:t>Transformar</a:t>
            </a:r>
            <a:endParaRPr sz="2100">
              <a:solidFill>
                <a:schemeClr val="accent1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pt-BR" sz="2100">
                <a:solidFill>
                  <a:schemeClr val="accent1"/>
                </a:solidFill>
              </a:rPr>
              <a:t>Visualizar </a:t>
            </a:r>
            <a:r>
              <a:rPr lang="pt-BR" sz="2100">
                <a:solidFill>
                  <a:schemeClr val="accent1"/>
                </a:solidFill>
              </a:rPr>
              <a:t>trajetórias</a:t>
            </a:r>
            <a:endParaRPr sz="2100">
              <a:solidFill>
                <a:schemeClr val="accent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ge1d26bca37_0_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ge1d26bca37_0_13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26" name="Google Shape;126;ge1d26bca37_0_13"/>
          <p:cNvSpPr txBox="1"/>
          <p:nvPr/>
        </p:nvSpPr>
        <p:spPr>
          <a:xfrm>
            <a:off x="407368" y="233992"/>
            <a:ext cx="79929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400"/>
              <a:buChar char="●"/>
            </a:pPr>
            <a:r>
              <a:rPr lang="pt-BR" sz="4400">
                <a:solidFill>
                  <a:schemeClr val="accent1"/>
                </a:solidFill>
              </a:rPr>
              <a:t>B</a:t>
            </a:r>
            <a:r>
              <a:rPr lang="pt-BR" sz="4400">
                <a:solidFill>
                  <a:schemeClr val="accent1"/>
                </a:solidFill>
              </a:rPr>
              <a:t>iblioteca</a:t>
            </a:r>
            <a:r>
              <a:rPr lang="pt-BR" sz="4400">
                <a:solidFill>
                  <a:schemeClr val="accent1"/>
                </a:solidFill>
              </a:rPr>
              <a:t> Traja</a:t>
            </a:r>
            <a:endParaRPr b="0" i="0" sz="44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ge1d26bca37_0_13"/>
          <p:cNvSpPr txBox="1"/>
          <p:nvPr/>
        </p:nvSpPr>
        <p:spPr>
          <a:xfrm>
            <a:off x="435596" y="1484784"/>
            <a:ext cx="799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8" name="Google Shape;128;ge1d26bca37_0_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375" y="1174500"/>
            <a:ext cx="8938551" cy="244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ge1d26bca37_0_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4150" y="3790700"/>
            <a:ext cx="5755393" cy="29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ge1d26bca37_0_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8426" y="3993024"/>
            <a:ext cx="2897024" cy="265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ge1d26bca37_0_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ge1d26bca37_0_34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37" name="Google Shape;137;ge1d26bca37_0_34"/>
          <p:cNvSpPr txBox="1"/>
          <p:nvPr/>
        </p:nvSpPr>
        <p:spPr>
          <a:xfrm>
            <a:off x="8259300" y="948574"/>
            <a:ext cx="2877000" cy="27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pt-BR" sz="2100">
                <a:solidFill>
                  <a:schemeClr val="accent1"/>
                </a:solidFill>
              </a:rPr>
              <a:t>Usando a Biblioteca traja</a:t>
            </a:r>
            <a:endParaRPr sz="2100">
              <a:solidFill>
                <a:schemeClr val="accent1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pt-BR" sz="2100">
                <a:solidFill>
                  <a:schemeClr val="accent1"/>
                </a:solidFill>
              </a:rPr>
              <a:t>T</a:t>
            </a:r>
            <a:r>
              <a:rPr lang="pt-BR" sz="2100">
                <a:solidFill>
                  <a:schemeClr val="accent1"/>
                </a:solidFill>
              </a:rPr>
              <a:t>rajetória</a:t>
            </a:r>
            <a:r>
              <a:rPr lang="pt-BR" sz="2100">
                <a:solidFill>
                  <a:schemeClr val="accent1"/>
                </a:solidFill>
              </a:rPr>
              <a:t> em plot</a:t>
            </a:r>
            <a:endParaRPr sz="2100">
              <a:solidFill>
                <a:schemeClr val="accent1"/>
              </a:solidFill>
            </a:endParaRPr>
          </a:p>
        </p:txBody>
      </p:sp>
      <p:sp>
        <p:nvSpPr>
          <p:cNvPr id="138" name="Google Shape;138;ge1d26bca37_0_34"/>
          <p:cNvSpPr txBox="1"/>
          <p:nvPr/>
        </p:nvSpPr>
        <p:spPr>
          <a:xfrm>
            <a:off x="435596" y="1484784"/>
            <a:ext cx="79929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t/>
            </a:r>
            <a:endParaRPr b="0" i="0" sz="4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ge1d26bca37_0_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600" y="1279546"/>
            <a:ext cx="5884141" cy="4298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e1299813fa_0_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e1299813fa_0_2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46" name="Google Shape;146;ge1299813fa_0_2"/>
          <p:cNvSpPr txBox="1"/>
          <p:nvPr/>
        </p:nvSpPr>
        <p:spPr>
          <a:xfrm>
            <a:off x="8138650" y="872325"/>
            <a:ext cx="3676800" cy="40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pt-BR" sz="2400">
                <a:solidFill>
                  <a:schemeClr val="accent1"/>
                </a:solidFill>
              </a:rPr>
              <a:t>Â</a:t>
            </a:r>
            <a:r>
              <a:rPr lang="pt-BR" sz="2400">
                <a:solidFill>
                  <a:schemeClr val="accent1"/>
                </a:solidFill>
              </a:rPr>
              <a:t>ngulo</a:t>
            </a:r>
            <a:r>
              <a:rPr lang="pt-BR" sz="2400">
                <a:solidFill>
                  <a:schemeClr val="accent1"/>
                </a:solidFill>
              </a:rPr>
              <a:t> da cabeça</a:t>
            </a:r>
            <a:endParaRPr sz="2400">
              <a:solidFill>
                <a:schemeClr val="accent1"/>
              </a:solidFill>
            </a:endParaRPr>
          </a:p>
          <a:p>
            <a:pPr indent="-3810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Char char="●"/>
            </a:pPr>
            <a:r>
              <a:rPr lang="pt-BR" sz="2400">
                <a:solidFill>
                  <a:schemeClr val="accent1"/>
                </a:solidFill>
              </a:rPr>
              <a:t>V</a:t>
            </a:r>
            <a:r>
              <a:rPr lang="pt-BR" sz="2400">
                <a:solidFill>
                  <a:schemeClr val="accent1"/>
                </a:solidFill>
              </a:rPr>
              <a:t>ariação</a:t>
            </a:r>
            <a:r>
              <a:rPr lang="pt-BR" sz="2400">
                <a:solidFill>
                  <a:schemeClr val="accent1"/>
                </a:solidFill>
              </a:rPr>
              <a:t> da cabeça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147" name="Google Shape;147;ge1299813fa_0_2"/>
          <p:cNvSpPr txBox="1"/>
          <p:nvPr/>
        </p:nvSpPr>
        <p:spPr>
          <a:xfrm>
            <a:off x="1010575" y="1614675"/>
            <a:ext cx="8095500" cy="375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50">
              <a:solidFill>
                <a:srgbClr val="2E2E2E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148" name="Google Shape;148;ge1299813fa_0_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4750" y="536549"/>
            <a:ext cx="6206375" cy="57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ge1299813fa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ge1299813fa_0_10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55" name="Google Shape;155;ge1299813fa_0_10"/>
          <p:cNvSpPr txBox="1"/>
          <p:nvPr/>
        </p:nvSpPr>
        <p:spPr>
          <a:xfrm>
            <a:off x="7284900" y="937275"/>
            <a:ext cx="4075800" cy="186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191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Char char="●"/>
            </a:pPr>
            <a:r>
              <a:rPr lang="pt-BR" sz="3000">
                <a:solidFill>
                  <a:schemeClr val="accent1"/>
                </a:solidFill>
              </a:rPr>
              <a:t>Fluxo de locomoção</a:t>
            </a:r>
            <a:endParaRPr b="0" i="0" sz="30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ge1299813fa_0_10"/>
          <p:cNvSpPr txBox="1"/>
          <p:nvPr/>
        </p:nvSpPr>
        <p:spPr>
          <a:xfrm>
            <a:off x="1401300" y="1605374"/>
            <a:ext cx="83637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ge1299813fa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0750" y="496350"/>
            <a:ext cx="5017775" cy="5459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e1299813fa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26574" y="3639675"/>
            <a:ext cx="4505900" cy="2395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gee0507d050_0_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04512" y="63320"/>
            <a:ext cx="1368154" cy="341343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ee0507d050_0_10"/>
          <p:cNvSpPr txBox="1"/>
          <p:nvPr>
            <p:ph idx="12" type="sldNum"/>
          </p:nvPr>
        </p:nvSpPr>
        <p:spPr>
          <a:xfrm>
            <a:off x="9408368" y="6453336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65" name="Google Shape;165;gee0507d050_0_10"/>
          <p:cNvSpPr txBox="1"/>
          <p:nvPr/>
        </p:nvSpPr>
        <p:spPr>
          <a:xfrm>
            <a:off x="6690950" y="670200"/>
            <a:ext cx="4677300" cy="8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100"/>
              <a:buChar char="●"/>
            </a:pPr>
            <a:r>
              <a:rPr lang="pt-BR" sz="2100">
                <a:solidFill>
                  <a:schemeClr val="accent1"/>
                </a:solidFill>
              </a:rPr>
              <a:t>Mapa de Calor </a:t>
            </a:r>
            <a:endParaRPr b="0" i="0" sz="2100" u="none" cap="none" strike="noStrik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ee0507d050_0_10"/>
          <p:cNvSpPr txBox="1"/>
          <p:nvPr/>
        </p:nvSpPr>
        <p:spPr>
          <a:xfrm>
            <a:off x="1401300" y="1605374"/>
            <a:ext cx="8363700" cy="23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3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7" name="Google Shape;167;gee0507d050_0_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275" y="1106354"/>
            <a:ext cx="4677301" cy="44250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gee0507d050_0_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71329" y="1484701"/>
            <a:ext cx="3889096" cy="37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